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1" r:id="rId4"/>
    <p:sldId id="313" r:id="rId5"/>
    <p:sldId id="314" r:id="rId6"/>
    <p:sldId id="315" r:id="rId7"/>
    <p:sldId id="339" r:id="rId8"/>
    <p:sldId id="333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263" r:id="rId24"/>
    <p:sldId id="264" r:id="rId25"/>
    <p:sldId id="330" r:id="rId26"/>
    <p:sldId id="266" r:id="rId27"/>
    <p:sldId id="265" r:id="rId28"/>
    <p:sldId id="267" r:id="rId29"/>
    <p:sldId id="334" r:id="rId30"/>
    <p:sldId id="335" r:id="rId31"/>
    <p:sldId id="336" r:id="rId32"/>
    <p:sldId id="338" r:id="rId33"/>
    <p:sldId id="337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>
          <p15:clr>
            <a:srgbClr val="A4A3A4"/>
          </p15:clr>
        </p15:guide>
        <p15:guide id="2" orient="horz" pos="2341">
          <p15:clr>
            <a:srgbClr val="A4A3A4"/>
          </p15:clr>
        </p15:guide>
        <p15:guide id="3" pos="567" userDrawn="1">
          <p15:clr>
            <a:srgbClr val="A4A3A4"/>
          </p15:clr>
        </p15:guide>
        <p15:guide id="4" pos="53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9" autoAdjust="0"/>
    <p:restoredTop sz="91580" autoAdjust="0"/>
  </p:normalViewPr>
  <p:slideViewPr>
    <p:cSldViewPr>
      <p:cViewPr varScale="1">
        <p:scale>
          <a:sx n="90" d="100"/>
          <a:sy n="90" d="100"/>
        </p:scale>
        <p:origin x="258" y="96"/>
      </p:cViewPr>
      <p:guideLst>
        <p:guide orient="horz" pos="1344"/>
        <p:guide orient="horz" pos="2341"/>
        <p:guide pos="567"/>
        <p:guide pos="53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FDB5-47C4-4597-B116-2F9D285EE62B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D6B9C-E847-461B-9F3C-95630228B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09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11CFB-A85D-4A73-9362-ABF3F53D4E2D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BDDD4-9929-403E-A5D7-DC1FA5D75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72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3325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218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3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4B0E0C-E5A0-49B6-B81A-0875997D34D5}" type="slidenum">
              <a:rPr lang="ko-KR" altLang="en-US" smtClean="0"/>
              <a:pPr/>
              <a:t>‹#›</a:t>
            </a:fld>
            <a:r>
              <a:rPr lang="en-US" altLang="ko-KR" dirty="0" smtClean="0"/>
              <a:t>/49</a:t>
            </a:r>
          </a:p>
        </p:txBody>
      </p:sp>
      <p:grpSp>
        <p:nvGrpSpPr>
          <p:cNvPr id="7" name="그룹 11"/>
          <p:cNvGrpSpPr/>
          <p:nvPr userDrawn="1"/>
        </p:nvGrpSpPr>
        <p:grpSpPr>
          <a:xfrm>
            <a:off x="460860" y="194492"/>
            <a:ext cx="8267166" cy="805616"/>
            <a:chOff x="460858" y="194492"/>
            <a:chExt cx="8206930" cy="668344"/>
          </a:xfrm>
        </p:grpSpPr>
        <p:sp>
          <p:nvSpPr>
            <p:cNvPr id="8" name="직사각형 7"/>
            <p:cNvSpPr/>
            <p:nvPr userDrawn="1"/>
          </p:nvSpPr>
          <p:spPr>
            <a:xfrm rot="16200000">
              <a:off x="4518539" y="-3246358"/>
              <a:ext cx="55581" cy="8162808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477006" y="215362"/>
              <a:ext cx="8166226" cy="5996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96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 userDrawn="1"/>
          </p:nvSpPr>
          <p:spPr>
            <a:xfrm>
              <a:off x="460858" y="204825"/>
              <a:ext cx="8166876" cy="45719"/>
            </a:xfrm>
            <a:custGeom>
              <a:avLst/>
              <a:gdLst>
                <a:gd name="connsiteX0" fmla="*/ 0 w 8134502"/>
                <a:gd name="connsiteY0" fmla="*/ 0 h 0"/>
                <a:gd name="connsiteX1" fmla="*/ 8134502 w 813450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4502">
                  <a:moveTo>
                    <a:pt x="0" y="0"/>
                  </a:moveTo>
                  <a:lnTo>
                    <a:pt x="8134502" y="0"/>
                  </a:lnTo>
                </a:path>
              </a:pathLst>
            </a:custGeom>
            <a:noFill/>
            <a:ln w="3175" cap="rnd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 userDrawn="1"/>
          </p:nvSpPr>
          <p:spPr>
            <a:xfrm>
              <a:off x="467829" y="204824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 userDrawn="1"/>
          </p:nvSpPr>
          <p:spPr>
            <a:xfrm>
              <a:off x="8622069" y="194492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45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2018-06-27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10400" y="65021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r>
              <a:rPr lang="en-US" altLang="ko-KR" dirty="0" smtClean="0"/>
              <a:t>/49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32" y="1421199"/>
            <a:ext cx="849694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3400" b="1" kern="0" spc="-300" dirty="0" smtClean="0">
                <a:solidFill>
                  <a:srgbClr val="002060"/>
                </a:solidFill>
                <a:latin typeface="+mn-ea"/>
              </a:rPr>
              <a:t>파형 데이터 분석</a:t>
            </a:r>
            <a:endParaRPr lang="en-US" altLang="ko-KR" sz="3400" b="1" kern="0" spc="-300" dirty="0" smtClean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67544" y="2132864"/>
            <a:ext cx="8352000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57150" cap="rnd">
            <a:solidFill>
              <a:srgbClr val="376092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216549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150000"/>
              </a:lnSpc>
              <a:defRPr/>
            </a:pPr>
            <a:endParaRPr lang="ko-KR" altLang="en-US" sz="24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386765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2400" b="1" kern="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2018. 12.</a:t>
            </a:r>
            <a:endParaRPr lang="ko-KR" altLang="en-US" sz="24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71800" y="5085184"/>
            <a:ext cx="7846762" cy="394306"/>
            <a:chOff x="1297238" y="4356000"/>
            <a:chExt cx="7846762" cy="43200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297238" y="4356000"/>
              <a:ext cx="1329148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ko-KR" altLang="en-US" sz="2000" b="1" dirty="0" smtClean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+mn-ea"/>
                </a:rPr>
                <a:t>담당 회사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+mn-ea"/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400" b="1" kern="0" dirty="0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 </a:t>
              </a:r>
              <a:r>
                <a:rPr lang="ko-KR" altLang="en-US" sz="2400" b="1" kern="0" dirty="0" err="1" smtClean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소프트팩토리</a:t>
              </a:r>
              <a:endParaRPr lang="ko-KR" altLang="en-US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고장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파형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6" y="1916832"/>
            <a:ext cx="7418946" cy="4945964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10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94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특이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파형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2" y="1912036"/>
            <a:ext cx="7418946" cy="4945964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11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8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4159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Sag / Swell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고장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특이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파형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" y="1916832"/>
            <a:ext cx="7411753" cy="494116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12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661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종류 리스트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6" y="1412775"/>
            <a:ext cx="7562962" cy="4960521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13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419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Sag </a:t>
            </a:r>
            <a:r>
              <a:rPr lang="ko-KR" altLang="en-US" sz="2400" b="1" dirty="0" smtClean="0"/>
              <a:t>파형 형태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9" y="2491080"/>
            <a:ext cx="9144000" cy="1477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" y="4653136"/>
            <a:ext cx="9144000" cy="16437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519" y="209845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30481" y="426981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619672" y="3229874"/>
            <a:ext cx="6984776" cy="683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14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95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2388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Swell </a:t>
            </a:r>
            <a:r>
              <a:rPr lang="ko-KR" altLang="en-US" sz="2400" b="1" dirty="0" smtClean="0"/>
              <a:t>파형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251519" y="209845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30481" y="426981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568"/>
            <a:ext cx="9144000" cy="16881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049"/>
            <a:ext cx="9144000" cy="1626876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15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82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파형을 알 수 없는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218981" y="19061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224022" y="426202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570"/>
            <a:ext cx="9144000" cy="1952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" y="4662135"/>
            <a:ext cx="9144000" cy="1865171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16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950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주기의 흐름을 벗어난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81446" y="192543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1445" y="440869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2" y="2306272"/>
            <a:ext cx="5796136" cy="1875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76" y="4808800"/>
            <a:ext cx="5814892" cy="1779597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17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75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 smtClean="0"/>
              <a:t>정현파가</a:t>
            </a:r>
            <a:r>
              <a:rPr lang="ko-KR" altLang="en-US" sz="2400" b="1" dirty="0" smtClean="0"/>
              <a:t> 불안정한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81446" y="192543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1445" y="440869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" y="2297843"/>
            <a:ext cx="9144000" cy="2040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" y="4802520"/>
            <a:ext cx="9144000" cy="2102671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18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62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4184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개의 상이 겹쳐 보이는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81446" y="192543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1445" y="440869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" y="2315779"/>
            <a:ext cx="9144000" cy="19100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1221"/>
            <a:ext cx="9144000" cy="1887673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19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4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15616" y="33265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 eaLnBrk="0" latinLnBrk="0" hangingPunct="0">
              <a:buSzPct val="100000"/>
              <a:defRPr/>
            </a:pPr>
            <a:r>
              <a:rPr lang="ko-KR" altLang="en-US" sz="4000" b="1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목차</a:t>
            </a:r>
            <a:endParaRPr lang="ko-KR" altLang="en-US" sz="4000" b="1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 flipV="1">
            <a:off x="827588" y="1052744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25860" y="1524691"/>
            <a:ext cx="7092280" cy="2166976"/>
            <a:chOff x="1956309" y="1524691"/>
            <a:chExt cx="7092280" cy="2166976"/>
          </a:xfrm>
        </p:grpSpPr>
        <p:grpSp>
          <p:nvGrpSpPr>
            <p:cNvPr id="33" name="그룹 32"/>
            <p:cNvGrpSpPr/>
            <p:nvPr/>
          </p:nvGrpSpPr>
          <p:grpSpPr>
            <a:xfrm>
              <a:off x="1956309" y="1524691"/>
              <a:ext cx="7092280" cy="432000"/>
              <a:chOff x="2051720" y="4356000"/>
              <a:chExt cx="7092280" cy="432000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2051720" y="4356000"/>
                <a:ext cx="574666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+mn-ea"/>
                  </a:rPr>
                  <a:t>I</a:t>
                </a:r>
                <a:endParaRPr kumimoji="1" lang="ko-KR" alt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+mn-ea"/>
                </a:endParaRPr>
              </a:p>
            </p:txBody>
          </p:sp>
          <p:sp>
            <p:nvSpPr>
              <p:cNvPr id="35" name="Text Box 5"/>
              <p:cNvSpPr txBox="1">
                <a:spLocks noChangeArrowheads="1"/>
              </p:cNvSpPr>
              <p:nvPr/>
            </p:nvSpPr>
            <p:spPr bwMode="auto">
              <a:xfrm>
                <a:off x="2715960" y="4356000"/>
                <a:ext cx="64280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2200" b="1" kern="0" dirty="0" smtClean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+mn-ea"/>
                    <a:ea typeface="+mn-ea"/>
                    <a:cs typeface="Arial" panose="020B0604020202020204" pitchFamily="34" charset="0"/>
                  </a:rPr>
                  <a:t>분석 목표 및 목적</a:t>
                </a:r>
                <a:endParaRPr lang="en-US" altLang="ko-KR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1956309" y="2096491"/>
              <a:ext cx="7092280" cy="432000"/>
              <a:chOff x="2051720" y="4356000"/>
              <a:chExt cx="7092280" cy="432000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2051720" y="4356000"/>
                <a:ext cx="574666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+mn-ea"/>
                  </a:rPr>
                  <a:t>II</a:t>
                </a:r>
                <a:endParaRPr kumimoji="1" lang="ko-KR" alt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+mn-ea"/>
                </a:endParaRPr>
              </a:p>
            </p:txBody>
          </p:sp>
          <p:sp>
            <p:nvSpPr>
              <p:cNvPr id="53" name="Text Box 5"/>
              <p:cNvSpPr txBox="1">
                <a:spLocks noChangeArrowheads="1"/>
              </p:cNvSpPr>
              <p:nvPr/>
            </p:nvSpPr>
            <p:spPr bwMode="auto">
              <a:xfrm>
                <a:off x="2715960" y="4356000"/>
                <a:ext cx="64280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2200" b="1" kern="0" dirty="0" smtClean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+mn-ea"/>
                    <a:ea typeface="+mn-ea"/>
                    <a:cs typeface="Arial" panose="020B0604020202020204" pitchFamily="34" charset="0"/>
                  </a:rPr>
                  <a:t>데이터 탐색</a:t>
                </a:r>
                <a:endPara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956309" y="2667001"/>
              <a:ext cx="7092280" cy="1024666"/>
              <a:chOff x="2051720" y="4356000"/>
              <a:chExt cx="7092280" cy="1024666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2051720" y="4356000"/>
                <a:ext cx="574666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+mn-ea"/>
                  </a:rPr>
                  <a:t>III</a:t>
                </a:r>
                <a:endParaRPr kumimoji="1" lang="ko-KR" alt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+mn-ea"/>
                </a:endParaRPr>
              </a:p>
            </p:txBody>
          </p:sp>
          <p:sp>
            <p:nvSpPr>
              <p:cNvPr id="62" name="Text Box 5"/>
              <p:cNvSpPr txBox="1">
                <a:spLocks noChangeArrowheads="1"/>
              </p:cNvSpPr>
              <p:nvPr/>
            </p:nvSpPr>
            <p:spPr bwMode="auto">
              <a:xfrm>
                <a:off x="2715960" y="4356000"/>
                <a:ext cx="64280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hangingPunct="1">
                  <a:defRPr/>
                </a:pPr>
                <a:r>
                  <a:rPr lang="ko-KR" altLang="en-US" sz="2200" b="1" kern="0" dirty="0" smtClean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+mn-ea"/>
                    <a:ea typeface="+mn-ea"/>
                    <a:cs typeface="Arial" panose="020B0604020202020204" pitchFamily="34" charset="0"/>
                  </a:rPr>
                  <a:t>기존 방법의 한계점</a:t>
                </a:r>
                <a:endPara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2051720" y="4948666"/>
                <a:ext cx="574666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+mn-ea"/>
                  </a:rPr>
                  <a:t>IV</a:t>
                </a:r>
                <a:endParaRPr kumimoji="1" lang="ko-KR" alt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+mn-ea"/>
                </a:endParaRPr>
              </a:p>
            </p:txBody>
          </p:sp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2715960" y="4948666"/>
                <a:ext cx="64280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2200" b="1" kern="0" dirty="0" smtClean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+mn-ea"/>
                    <a:ea typeface="+mn-ea"/>
                    <a:cs typeface="Arial" panose="020B0604020202020204" pitchFamily="34" charset="0"/>
                  </a:rPr>
                  <a:t>대안 방법</a:t>
                </a:r>
                <a:endPara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8" name="모서리가 둥근 직사각형 17"/>
          <p:cNvSpPr/>
          <p:nvPr/>
        </p:nvSpPr>
        <p:spPr>
          <a:xfrm>
            <a:off x="1025860" y="3797507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+mn-ea"/>
              </a:rPr>
              <a:t>V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+mn-ea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690100" y="3797507"/>
            <a:ext cx="642804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2200" b="1" kern="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실험</a:t>
            </a:r>
            <a:endParaRPr lang="en-US" altLang="ko-KR" sz="2200" b="1" kern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16766" y="4363322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+mn-ea"/>
              </a:rPr>
              <a:t>VI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+mn-ea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681006" y="4363322"/>
            <a:ext cx="642804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2200" b="1" kern="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향후 진행 예정</a:t>
            </a:r>
            <a:endParaRPr lang="en-US" altLang="ko-KR" sz="2200" b="1" kern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8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낮은 진폭의 주기를 띄는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81444" y="188473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1444" y="4276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844"/>
            <a:ext cx="9144000" cy="19442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6936"/>
            <a:ext cx="9144000" cy="1887523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20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087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이상 파형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1979" y="1340768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복합적인 형태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81444" y="188473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1444" y="4276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132"/>
            <a:ext cx="9144000" cy="11671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" y="4940962"/>
            <a:ext cx="9144000" cy="109874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21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93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중첩 파형 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11560" y="151311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04149" y="405227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전류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" y="1937256"/>
            <a:ext cx="9144000" cy="1922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" y="4467613"/>
            <a:ext cx="9144000" cy="1937112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22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37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기존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4390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규칙기반 방법을 통한 </a:t>
            </a:r>
            <a:r>
              <a:rPr lang="ko-KR" altLang="en-US" sz="2000" b="1" dirty="0" err="1" smtClean="0"/>
              <a:t>이상파형</a:t>
            </a:r>
            <a:r>
              <a:rPr lang="ko-KR" altLang="en-US" sz="2000" b="1" dirty="0" smtClean="0"/>
              <a:t> 분류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6" y="1989379"/>
            <a:ext cx="7071585" cy="4686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6" y="2007351"/>
            <a:ext cx="6924381" cy="4650114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23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025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8031" y="1268760"/>
            <a:ext cx="74888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이상 파형의 명확한 구분</a:t>
            </a:r>
            <a:r>
              <a:rPr lang="en-US" altLang="ko-KR" sz="2000" b="1" dirty="0" smtClean="0"/>
              <a:t>X</a:t>
            </a:r>
            <a:endParaRPr lang="en-US" altLang="ko-KR" sz="1600" b="1" dirty="0" smtClean="0"/>
          </a:p>
          <a:p>
            <a:endParaRPr lang="en-US" altLang="ko-KR" sz="2400" b="1" dirty="0"/>
          </a:p>
          <a:p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/>
              <a:t>기존 </a:t>
            </a:r>
            <a:r>
              <a:rPr lang="ko-KR" altLang="en-US" dirty="0" smtClean="0"/>
              <a:t>방법의 한계점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9" y="1622166"/>
            <a:ext cx="7579297" cy="505286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24</a:t>
            </a:fld>
            <a:r>
              <a:rPr lang="en-US" altLang="ko-KR" dirty="0" smtClean="0"/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14823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대안 방안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6288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</a:rPr>
              <a:t>문제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55650" y="1998132"/>
            <a:ext cx="741675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340721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이상 파형의 명확한 구분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35996" y="1628800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해결방안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3342" y="3407218"/>
            <a:ext cx="402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머신 러닝의 분류 기법을 사용</a:t>
            </a:r>
            <a:endParaRPr lang="ko-KR" altLang="en-US" b="1" dirty="0"/>
          </a:p>
        </p:txBody>
      </p:sp>
      <p:cxnSp>
        <p:nvCxnSpPr>
          <p:cNvPr id="15" name="직선 연결선 14"/>
          <p:cNvCxnSpPr>
            <a:stCxn id="10" idx="3"/>
            <a:endCxn id="13" idx="1"/>
          </p:cNvCxnSpPr>
          <p:nvPr/>
        </p:nvCxnSpPr>
        <p:spPr>
          <a:xfrm>
            <a:off x="3707904" y="3591884"/>
            <a:ext cx="106543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25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17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340768"/>
            <a:ext cx="3240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머신러닝</a:t>
            </a:r>
            <a:r>
              <a:rPr lang="en-US" altLang="ko-KR" b="1" dirty="0" smtClean="0"/>
              <a:t>(Machine Learning)</a:t>
            </a:r>
            <a:endParaRPr lang="ko-KR" altLang="en-US" b="1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대안 방안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19" y="2167131"/>
            <a:ext cx="5791200" cy="435292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483768" y="5085184"/>
            <a:ext cx="1656184" cy="648072"/>
          </a:xfrm>
          <a:prstGeom prst="round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26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76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340768"/>
            <a:ext cx="1300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Clustering</a:t>
            </a:r>
            <a:endParaRPr lang="ko-KR" altLang="en-US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dirty="0" smtClean="0"/>
              <a:t>Unsupervised Learning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86313" y="1827920"/>
            <a:ext cx="67072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비슷한 </a:t>
            </a:r>
            <a:r>
              <a:rPr lang="ko-KR" altLang="en-US" sz="1600" dirty="0" err="1" smtClean="0"/>
              <a:t>개체끼리</a:t>
            </a:r>
            <a:r>
              <a:rPr lang="ko-KR" altLang="en-US" sz="1600" dirty="0" smtClean="0"/>
              <a:t> 한 그룹으로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개체는 다른 그룹으로 묶는 방법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K-Means, Mean-Shift, DBSCAN, </a:t>
            </a:r>
            <a:r>
              <a:rPr lang="en-US" altLang="ko-KR" sz="1600" dirty="0"/>
              <a:t>Agglomerative </a:t>
            </a:r>
            <a:r>
              <a:rPr lang="en-US" altLang="ko-KR" sz="1600" dirty="0" smtClean="0"/>
              <a:t>Hierarchical,</a:t>
            </a:r>
          </a:p>
          <a:p>
            <a:r>
              <a:rPr lang="en-US" altLang="ko-KR" sz="1600" dirty="0" smtClean="0"/>
              <a:t>    Expectation-Maximization used by </a:t>
            </a:r>
            <a:r>
              <a:rPr lang="en-US" altLang="ko-KR" sz="1600" dirty="0"/>
              <a:t>Gaussian Mixture </a:t>
            </a:r>
            <a:r>
              <a:rPr lang="en-US" altLang="ko-KR" sz="1600" dirty="0" smtClean="0"/>
              <a:t>Models</a:t>
            </a:r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98" y="2792754"/>
            <a:ext cx="6259041" cy="384397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27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28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340768"/>
            <a:ext cx="8993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N</a:t>
            </a:r>
            <a:r>
              <a:rPr lang="ko-KR" altLang="en-US" b="1" dirty="0" smtClean="0"/>
              <a:t>개의 중심점을 찍은 후에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각 </a:t>
            </a:r>
            <a:r>
              <a:rPr lang="ko-KR" altLang="en-US" b="1" dirty="0" err="1" smtClean="0"/>
              <a:t>점간의</a:t>
            </a:r>
            <a:r>
              <a:rPr lang="ko-KR" altLang="en-US" b="1" dirty="0" smtClean="0"/>
              <a:t> 거리의 합이 가장 최소화가 되는 중심점 </a:t>
            </a:r>
            <a:r>
              <a:rPr lang="en-US" altLang="ko-KR" b="1" dirty="0"/>
              <a:t>N</a:t>
            </a:r>
            <a:r>
              <a:rPr lang="ko-KR" altLang="en-US" b="1" dirty="0" smtClean="0"/>
              <a:t>의 </a:t>
            </a:r>
            <a:endParaRPr lang="en-US" altLang="ko-KR" b="1" dirty="0" smtClean="0"/>
          </a:p>
          <a:p>
            <a:r>
              <a:rPr lang="ko-KR" altLang="en-US" b="1" dirty="0" smtClean="0"/>
              <a:t>위치를 찾고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중심점에서 가장 가까운 점들을 중심점을 기준으로 묶는 알고리즘</a:t>
            </a:r>
            <a:endParaRPr lang="ko-KR" altLang="en-US" b="1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dirty="0" smtClean="0"/>
              <a:t>K-Means Clustering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85032"/>
            <a:ext cx="3708809" cy="4228736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28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2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실험</a:t>
            </a:r>
            <a:r>
              <a:rPr lang="en-US" altLang="ko-KR" dirty="0" smtClean="0"/>
              <a:t>: K-Means Clustering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1446" y="1337044"/>
            <a:ext cx="6182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차원으로 </a:t>
            </a:r>
            <a:r>
              <a:rPr lang="ko-KR" altLang="en-US" sz="2000" b="1" dirty="0" err="1" smtClean="0"/>
              <a:t>차원축소후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Clustering(2~5</a:t>
            </a:r>
            <a:r>
              <a:rPr lang="ko-KR" altLang="en-US" sz="2000" b="1" dirty="0" smtClean="0"/>
              <a:t>개 군집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진행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16832"/>
            <a:ext cx="4680520" cy="4680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786508"/>
            <a:ext cx="4941168" cy="49411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32" y="2159438"/>
            <a:ext cx="4617592" cy="46175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11" y="2129759"/>
            <a:ext cx="4572968" cy="4572968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29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608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선로 내 설비 고장 감지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827584" y="1802433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배전 선로에서 취득한 이상 파형 데이터 확인</a:t>
            </a:r>
            <a:endParaRPr lang="en-US" altLang="ko-KR" sz="1600" dirty="0" smtClean="0"/>
          </a:p>
          <a:p>
            <a:r>
              <a:rPr lang="ko-KR" altLang="en-US" sz="1600" dirty="0" smtClean="0"/>
              <a:t>새로운 분류 방법 제시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분석 </a:t>
            </a:r>
            <a:r>
              <a:rPr lang="ko-KR" altLang="en-US" sz="2400" b="1" dirty="0"/>
              <a:t>목표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827584" y="4149080"/>
            <a:ext cx="72728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파형을 정확히 탐지하여</a:t>
            </a:r>
            <a:r>
              <a:rPr lang="en-US" altLang="ko-KR" dirty="0" smtClean="0"/>
              <a:t>)</a:t>
            </a:r>
          </a:p>
          <a:p>
            <a:r>
              <a:rPr lang="ko-KR" altLang="en-US" sz="1600" dirty="0" smtClean="0"/>
              <a:t>선로 내 설비 고장 상황에 대해 사전에 예방</a:t>
            </a:r>
            <a:endParaRPr lang="en-US" altLang="ko-KR" sz="1600" dirty="0"/>
          </a:p>
        </p:txBody>
      </p:sp>
      <p:sp>
        <p:nvSpPr>
          <p:cNvPr id="114" name="직사각형 113"/>
          <p:cNvSpPr/>
          <p:nvPr/>
        </p:nvSpPr>
        <p:spPr>
          <a:xfrm>
            <a:off x="467544" y="3687415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분석 목적</a:t>
            </a:r>
            <a:endParaRPr lang="ko-KR" altLang="en-US" sz="2400" b="1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3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824231" y="2534222"/>
            <a:ext cx="5810363" cy="394970"/>
            <a:chOff x="467544" y="2534222"/>
            <a:chExt cx="5810363" cy="394970"/>
          </a:xfrm>
        </p:grpSpPr>
        <p:sp>
          <p:nvSpPr>
            <p:cNvPr id="8" name="직사각형 7"/>
            <p:cNvSpPr/>
            <p:nvPr/>
          </p:nvSpPr>
          <p:spPr>
            <a:xfrm>
              <a:off x="823555" y="2559860"/>
              <a:ext cx="54543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이상 </a:t>
              </a:r>
              <a:r>
                <a:rPr lang="ko-KR" altLang="en-US" dirty="0"/>
                <a:t>파형 종류 별 분류 정확도 향상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7544" y="2534222"/>
              <a:ext cx="4860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→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실험</a:t>
            </a:r>
            <a:r>
              <a:rPr lang="en-US" altLang="ko-KR" dirty="0" smtClean="0"/>
              <a:t>: K-Means Clustering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39552" y="1340768"/>
            <a:ext cx="8390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차원으로 </a:t>
            </a:r>
            <a:r>
              <a:rPr lang="ko-KR" altLang="en-US" b="1" dirty="0" err="1" smtClean="0"/>
              <a:t>차원축소후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Y</a:t>
            </a:r>
            <a:r>
              <a:rPr lang="ko-KR" altLang="en-US" b="1" dirty="0" smtClean="0"/>
              <a:t>축 </a:t>
            </a:r>
            <a:r>
              <a:rPr lang="en-US" altLang="ko-KR" b="1" dirty="0" smtClean="0"/>
              <a:t>Normalization </a:t>
            </a:r>
            <a:r>
              <a:rPr lang="ko-KR" altLang="en-US" b="1" dirty="0" smtClean="0"/>
              <a:t>한 뒤  </a:t>
            </a:r>
            <a:r>
              <a:rPr lang="en-US" altLang="ko-KR" b="1" dirty="0" smtClean="0"/>
              <a:t>Clustering(2~5</a:t>
            </a:r>
            <a:r>
              <a:rPr lang="ko-KR" altLang="en-US" b="1" dirty="0" smtClean="0"/>
              <a:t>개 군집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진행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5" y="1772816"/>
            <a:ext cx="8244408" cy="49466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8" y="1746041"/>
            <a:ext cx="8479701" cy="50878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6" y="1989448"/>
            <a:ext cx="7668344" cy="46010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2" y="1889449"/>
            <a:ext cx="8100392" cy="486023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30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789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실험</a:t>
            </a:r>
            <a:r>
              <a:rPr lang="en-US" altLang="ko-KR" dirty="0" smtClean="0"/>
              <a:t>: K-Means Clustering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1446" y="1337044"/>
            <a:ext cx="250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군집 </a:t>
            </a:r>
            <a:r>
              <a:rPr lang="ko-KR" altLang="en-US" sz="2000" b="1" dirty="0"/>
              <a:t>속</a:t>
            </a:r>
            <a:r>
              <a:rPr lang="ko-KR" altLang="en-US" sz="2000" b="1" dirty="0" smtClean="0"/>
              <a:t> 데이터 확인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36" y="1988840"/>
            <a:ext cx="5125165" cy="1419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5144"/>
            <a:ext cx="9144000" cy="16881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7784"/>
            <a:ext cx="9144000" cy="1017839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31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2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실험</a:t>
            </a:r>
            <a:r>
              <a:rPr lang="en-US" altLang="ko-KR" dirty="0" smtClean="0"/>
              <a:t>: K-Means Clustering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1446" y="1337044"/>
            <a:ext cx="250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군집 </a:t>
            </a:r>
            <a:r>
              <a:rPr lang="ko-KR" altLang="en-US" sz="2000" b="1" dirty="0"/>
              <a:t>속</a:t>
            </a:r>
            <a:r>
              <a:rPr lang="ko-KR" altLang="en-US" sz="2000" b="1" dirty="0" smtClean="0"/>
              <a:t> 데이터 확인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68" y="2285032"/>
            <a:ext cx="4124901" cy="1943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76" y="4365104"/>
            <a:ext cx="6506483" cy="198147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32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300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향후 진행 예정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81446" y="1837213"/>
            <a:ext cx="74888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 smtClean="0"/>
              <a:t>다른 </a:t>
            </a:r>
            <a:r>
              <a:rPr lang="en-US" altLang="ko-KR" sz="2400" b="1" dirty="0" smtClean="0"/>
              <a:t>Clustering </a:t>
            </a:r>
            <a:r>
              <a:rPr lang="ko-KR" altLang="en-US" sz="2400" b="1" dirty="0" smtClean="0"/>
              <a:t>방법 사용하여 분류 진행</a:t>
            </a:r>
            <a:endParaRPr lang="en-US" altLang="ko-KR" sz="2400" b="1" dirty="0" smtClean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400" b="1" dirty="0" smtClean="0"/>
              <a:t>모델 성능 평가 및 비교</a:t>
            </a:r>
            <a:endParaRPr lang="en-US" altLang="ko-KR" sz="2400" b="1" dirty="0"/>
          </a:p>
          <a:p>
            <a:pPr lvl="1"/>
            <a:r>
              <a:rPr lang="ko-KR" altLang="en-US" sz="2400" b="1" dirty="0" smtClean="0"/>
              <a:t> 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000" b="1" dirty="0" smtClean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400" b="1" dirty="0" smtClean="0"/>
              <a:t>Labeling </a:t>
            </a:r>
            <a:r>
              <a:rPr lang="ko-KR" altLang="en-US" sz="2400" b="1" dirty="0" smtClean="0"/>
              <a:t>진행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및 </a:t>
            </a:r>
            <a:r>
              <a:rPr lang="en-US" altLang="ko-KR" sz="2400" b="1" dirty="0" smtClean="0"/>
              <a:t>Classifier </a:t>
            </a:r>
            <a:r>
              <a:rPr lang="ko-KR" altLang="en-US" sz="2400" b="1" dirty="0" smtClean="0"/>
              <a:t>모델 구현</a:t>
            </a:r>
            <a:endParaRPr lang="en-US" altLang="ko-KR" sz="2400" b="1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33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458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탐색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81446" y="1837213"/>
            <a:ext cx="748883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dirty="0" smtClean="0"/>
              <a:t>Sag / Swell </a:t>
            </a:r>
            <a:r>
              <a:rPr lang="ko-KR" altLang="en-US" sz="2000" b="1" dirty="0" smtClean="0"/>
              <a:t>파형</a:t>
            </a:r>
            <a:endParaRPr lang="en-US" altLang="ko-KR" sz="2000" b="1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2000" b="1" dirty="0" smtClean="0"/>
              <a:t>고장 파형</a:t>
            </a:r>
            <a:endParaRPr lang="en-US" altLang="ko-KR" sz="2000" b="1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2000" b="1" dirty="0" smtClean="0"/>
              <a:t>특이 파형</a:t>
            </a:r>
            <a:endParaRPr lang="en-US" altLang="ko-KR" sz="2000" b="1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분 </a:t>
            </a:r>
            <a:r>
              <a:rPr lang="en-US" altLang="ko-KR" sz="2000" b="1" dirty="0" smtClean="0"/>
              <a:t>RMS</a:t>
            </a:r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2000" b="1" dirty="0" smtClean="0"/>
              <a:t>중첩 파형</a:t>
            </a:r>
            <a:endParaRPr lang="en-US" altLang="ko-KR" sz="2000" b="1" dirty="0" smtClean="0"/>
          </a:p>
          <a:p>
            <a:endParaRPr lang="en-US" altLang="ko-KR" sz="1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67544" y="1196752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데이터 소개</a:t>
            </a:r>
            <a:endParaRPr lang="ko-KR" altLang="en-US" sz="2400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4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9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소개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2550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Sag / Swell </a:t>
            </a:r>
            <a:r>
              <a:rPr lang="ko-KR" altLang="en-US" sz="2400" b="1" dirty="0" smtClean="0"/>
              <a:t>파형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3" y="2225179"/>
            <a:ext cx="6048672" cy="4248824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5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017986" y="13869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ko-KR" dirty="0" smtClean="0"/>
              <a:t>(</a:t>
            </a:r>
            <a:r>
              <a:rPr lang="ko-KR" altLang="en-US" dirty="0" smtClean="0"/>
              <a:t>순간적인 </a:t>
            </a:r>
            <a:r>
              <a:rPr lang="ko-KR" altLang="en-US" dirty="0"/>
              <a:t>전압 강하</a:t>
            </a:r>
            <a:r>
              <a:rPr lang="en-US" altLang="ko-KR" dirty="0"/>
              <a:t> / </a:t>
            </a:r>
            <a:r>
              <a:rPr lang="ko-KR" altLang="en-US" dirty="0"/>
              <a:t>순간적인 전압 </a:t>
            </a:r>
            <a:r>
              <a:rPr lang="ko-KR" altLang="en-US" dirty="0" smtClean="0"/>
              <a:t>상승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52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소개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데이터 기본 정보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5" y="2924944"/>
            <a:ext cx="8068437" cy="18189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7584" y="2016335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분</a:t>
            </a:r>
            <a:r>
              <a:rPr lang="en-US" altLang="ko-KR" dirty="0" smtClean="0"/>
              <a:t>RMS</a:t>
            </a:r>
            <a:r>
              <a:rPr lang="ko-KR" altLang="en-US" dirty="0" smtClean="0"/>
              <a:t>는 데이터 파일 존재</a:t>
            </a:r>
            <a:r>
              <a:rPr lang="en-US" altLang="ko-KR" dirty="0" smtClean="0"/>
              <a:t>X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6</a:t>
            </a:fld>
            <a:r>
              <a:rPr lang="en-US" altLang="ko-KR" dirty="0" smtClean="0"/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8421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1446" y="1337044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오름차순 정렬</a:t>
            </a:r>
            <a:endParaRPr lang="ko-KR" altLang="en-US" sz="2000" b="1" dirty="0"/>
          </a:p>
        </p:txBody>
      </p:sp>
      <p:sp>
        <p:nvSpPr>
          <p:cNvPr id="8" name="직사각형 7"/>
          <p:cNvSpPr/>
          <p:nvPr/>
        </p:nvSpPr>
        <p:spPr>
          <a:xfrm>
            <a:off x="681446" y="1933297"/>
            <a:ext cx="4323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데이터 파일마다 주기의 </a:t>
            </a:r>
            <a:r>
              <a:rPr lang="ko-KR" altLang="en-US" sz="1600" dirty="0" err="1" smtClean="0"/>
              <a:t>시작지점이</a:t>
            </a:r>
            <a:r>
              <a:rPr lang="ko-KR" altLang="en-US" sz="1600" dirty="0" smtClean="0"/>
              <a:t> 다르다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85142"/>
            <a:ext cx="4278856" cy="3075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60162"/>
            <a:ext cx="4140723" cy="29771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64318" y="5706776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오름차순 정렬 전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5940152" y="5706776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mtClean="0"/>
              <a:t>오름차순 정렬 후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1039842" y="2368851"/>
            <a:ext cx="6268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오름차순 정렬을 통해 데이터의 진행 흐름을 같게 한다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707408" y="2420285"/>
            <a:ext cx="332433" cy="26485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64" y="2867688"/>
            <a:ext cx="4858389" cy="34713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12681" y="6129584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/>
              <a:t>정상파형과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Sag</a:t>
            </a:r>
            <a:r>
              <a:rPr lang="ko-KR" altLang="en-US" sz="1600" dirty="0" smtClean="0"/>
              <a:t>파형 비교</a:t>
            </a:r>
            <a:endParaRPr lang="ko-KR" altLang="en-US" sz="16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7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55576" y="317420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데이터 </a:t>
            </a:r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447809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데이터 </a:t>
            </a:r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1091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1446" y="1337044"/>
            <a:ext cx="3531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주성분 분석을 통한 </a:t>
            </a:r>
            <a:r>
              <a:rPr lang="ko-KR" altLang="en-US" sz="2000" b="1" dirty="0" err="1" smtClean="0"/>
              <a:t>차원축소</a:t>
            </a:r>
            <a:endParaRPr lang="ko-KR" altLang="en-US" sz="2000" b="1" dirty="0"/>
          </a:p>
        </p:txBody>
      </p:sp>
      <p:sp>
        <p:nvSpPr>
          <p:cNvPr id="8" name="직사각형 7"/>
          <p:cNvSpPr/>
          <p:nvPr/>
        </p:nvSpPr>
        <p:spPr>
          <a:xfrm>
            <a:off x="681446" y="1933297"/>
            <a:ext cx="71176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차원축소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데이터의 의미를 제대로 표현하는 특징을 추려내기 위해 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주성분 분석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데이터의 분포를 가장 잘 표현하는 성분을 찾아주는 것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400" dirty="0" smtClean="0"/>
              <a:t>Ex) </a:t>
            </a:r>
            <a:r>
              <a:rPr lang="ko-KR" altLang="en-US" sz="1400" dirty="0" err="1" smtClean="0"/>
              <a:t>고장파형을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차원으로 차원 </a:t>
            </a:r>
            <a:r>
              <a:rPr lang="ko-KR" altLang="en-US" sz="1400" dirty="0" err="1" smtClean="0"/>
              <a:t>축소후</a:t>
            </a:r>
            <a:r>
              <a:rPr lang="ko-KR" altLang="en-US" sz="1400" dirty="0" smtClean="0"/>
              <a:t> 나타낸 데이터 분포도 및 설명력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6" y="6148022"/>
            <a:ext cx="6302084" cy="4071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64" y="3024511"/>
            <a:ext cx="4495428" cy="299695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8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517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1446" y="357166"/>
            <a:ext cx="7418946" cy="4320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36000" rIns="36000" bIns="36000" anchor="ctr" anchorCtr="0">
            <a:noAutofit/>
          </a:bodyPr>
          <a:lstStyle>
            <a:defPPr>
              <a:defRPr lang="ko-KR"/>
            </a:defPPr>
            <a:lvl1pPr>
              <a:defRPr kumimoji="1" sz="2400" b="1" ker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dirty="0" smtClean="0"/>
              <a:t>데이터 분포도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2550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Sag / Swell </a:t>
            </a:r>
            <a:r>
              <a:rPr lang="ko-KR" altLang="en-US" sz="2400" b="1" dirty="0" smtClean="0"/>
              <a:t>파형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21" y="2132856"/>
            <a:ext cx="6889571" cy="459304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860032" y="3551592"/>
            <a:ext cx="360040" cy="2160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06580" y="2924944"/>
            <a:ext cx="360040" cy="32258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68644" y="3731612"/>
            <a:ext cx="360040" cy="1800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B0E0C-E5A0-49B6-B81A-0875997D34D5}" type="slidenum">
              <a:rPr lang="ko-KR" altLang="en-US" smtClean="0"/>
              <a:pPr/>
              <a:t>9</a:t>
            </a:fld>
            <a:r>
              <a:rPr lang="en-US" altLang="ko-KR" dirty="0"/>
              <a:t>/33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091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511</Words>
  <Application>Microsoft Office PowerPoint</Application>
  <PresentationFormat>화면 슬라이드 쇼(4:3)</PresentationFormat>
  <Paragraphs>170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HY견고딕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hong jin seok</cp:lastModifiedBy>
  <cp:revision>136</cp:revision>
  <dcterms:created xsi:type="dcterms:W3CDTF">2006-10-05T04:04:58Z</dcterms:created>
  <dcterms:modified xsi:type="dcterms:W3CDTF">2018-12-19T00:36:11Z</dcterms:modified>
</cp:coreProperties>
</file>